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66" r:id="rId4"/>
    <p:sldId id="259" r:id="rId5"/>
    <p:sldId id="260" r:id="rId6"/>
    <p:sldId id="261" r:id="rId7"/>
    <p:sldId id="262" r:id="rId8"/>
    <p:sldId id="265" r:id="rId9"/>
    <p:sldId id="264" r:id="rId10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PT Sans Narrow" panose="020B0506020203020204" pitchFamily="34" charset="0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13" d="100"/>
          <a:sy n="113" d="100"/>
        </p:scale>
        <p:origin x="165" y="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60b701627f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60b701627f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60b701627f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60b701627f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461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60b701627f_2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60b701627f_2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60b701627f_2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60b701627f_2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39d5e2ef0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39d5e2ef0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9d5e2ef0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39d5e2ef0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60b701627f_2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60b701627f_2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ublic.tableau.com/app/profile/micah.raquena.pequeno/viz/FraudDataSummary/FraudDataSummary?publish=ye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/>
          <p:nvPr/>
        </p:nvSpPr>
        <p:spPr>
          <a:xfrm>
            <a:off x="3674600" y="3002675"/>
            <a:ext cx="1990500" cy="10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TEAM 6</a:t>
            </a:r>
            <a:endParaRPr sz="32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D2932-216B-8B44-59DE-1F95F4491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5279C-57D7-8935-7BEB-6A3027EB8E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Google Shape;83;p15">
            <a:extLst>
              <a:ext uri="{FF2B5EF4-FFF2-40B4-BE49-F238E27FC236}">
                <a16:creationId xmlns:a16="http://schemas.microsoft.com/office/drawing/2014/main" id="{B801ACAB-3F12-ACD5-F4B4-8A52B06504F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6136" y="0"/>
            <a:ext cx="9539136" cy="5285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0367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t="-830" b="82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5486400" y="1650175"/>
            <a:ext cx="3155700" cy="17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 dirty="0">
                <a:solidFill>
                  <a:schemeClr val="hlink"/>
                </a:solidFill>
                <a:hlinkClick r:id="rId4"/>
              </a:rPr>
              <a:t>Fraud Data Summary | Tableau Public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Models</a:t>
            </a:r>
          </a:p>
        </p:txBody>
      </p:sp>
      <p:sp>
        <p:nvSpPr>
          <p:cNvPr id="109" name="Subtitle 2">
            <a:extLst>
              <a:ext uri="{FF2B5EF4-FFF2-40B4-BE49-F238E27FC236}">
                <a16:creationId xmlns:a16="http://schemas.microsoft.com/office/drawing/2014/main" id="{33A15B5A-997A-4CFC-4EC0-517EE7DAC1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114300" indent="0">
              <a:lnSpc>
                <a:spcPct val="105000"/>
              </a:lnSpc>
              <a:spcBef>
                <a:spcPts val="1200"/>
              </a:spcBef>
              <a:buNone/>
            </a:pPr>
            <a:r>
              <a:rPr lang="en-AU" sz="1500" b="1" dirty="0"/>
              <a:t> Evaluated 3 models on cleaned data.</a:t>
            </a:r>
          </a:p>
          <a:p>
            <a:pPr>
              <a:lnSpc>
                <a:spcPct val="105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AU" sz="1500" dirty="0"/>
              <a:t>Logistic Regression</a:t>
            </a:r>
          </a:p>
          <a:p>
            <a:pPr>
              <a:lnSpc>
                <a:spcPct val="105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AU" sz="1500" dirty="0"/>
              <a:t>KNN model</a:t>
            </a:r>
          </a:p>
          <a:p>
            <a:pPr>
              <a:lnSpc>
                <a:spcPct val="105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AU" sz="1500" dirty="0"/>
              <a:t>Random Forest Model</a:t>
            </a:r>
            <a:br>
              <a:rPr lang="en-AU" sz="1500" b="1" dirty="0"/>
            </a:br>
            <a:endParaRPr lang="en-AU" sz="1500" b="1" dirty="0"/>
          </a:p>
          <a:p>
            <a:pPr marL="114300" indent="0">
              <a:lnSpc>
                <a:spcPct val="105000"/>
              </a:lnSpc>
              <a:spcBef>
                <a:spcPts val="1200"/>
              </a:spcBef>
              <a:buNone/>
            </a:pPr>
            <a:r>
              <a:rPr lang="en-AU" sz="1500" b="1" dirty="0"/>
              <a:t>Optimized model tailored to the needs of bank:</a:t>
            </a:r>
          </a:p>
          <a:p>
            <a:pPr>
              <a:lnSpc>
                <a:spcPct val="105000"/>
              </a:lnSpc>
              <a:spcBef>
                <a:spcPts val="1200"/>
              </a:spcBef>
              <a:buFont typeface="Open Sans"/>
              <a:buChar char="-"/>
            </a:pPr>
            <a:r>
              <a:rPr lang="en-AU" sz="1500" b="1" dirty="0"/>
              <a:t>Reduce Risk Focus.</a:t>
            </a:r>
          </a:p>
          <a:p>
            <a:pPr marL="457200" lvl="0" indent="-342900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AU" sz="1500" b="1" i="0" dirty="0">
                <a:effectLst/>
              </a:rPr>
              <a:t>Fraud Detection Precision</a:t>
            </a:r>
          </a:p>
          <a:p>
            <a:pPr marL="457200" lvl="0" indent="-342900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AU" sz="1600" b="1" i="0" dirty="0">
                <a:effectLst/>
                <a:latin typeface="Söhne"/>
              </a:rPr>
              <a:t>Customer Service and Personalization</a:t>
            </a:r>
            <a:endParaRPr lang="en-AU" sz="1500" b="1" i="0" dirty="0">
              <a:effectLst/>
            </a:endParaRPr>
          </a:p>
          <a:p>
            <a:pPr marL="457200" lvl="0" indent="-342900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endParaRPr lang="en-AU" sz="15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Conclusion/Limitations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Features that help predict fraud are :</a:t>
            </a:r>
            <a:endParaRPr sz="1400"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New Balance of destination account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Transaction Weighting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Old Balance of destination account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Hour of the day </a:t>
            </a:r>
            <a:endParaRPr sz="1400"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/>
              <a:t>Potential Uses:</a:t>
            </a:r>
            <a:endParaRPr sz="1400" b="1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RF Model could be used predict real time fraud activity and extra layer of security could be implemented for such transactions</a:t>
            </a:r>
            <a:endParaRPr sz="1400"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48047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76525-1CC9-8174-76C2-0225B19B0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</p:spPr>
        <p:txBody>
          <a:bodyPr wrap="square" anchor="b">
            <a:normAutofit/>
          </a:bodyPr>
          <a:lstStyle/>
          <a:p>
            <a:r>
              <a:rPr lang="en-US"/>
              <a:t>Limitation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776CC88-11D2-DAA0-E3DD-FFDE78113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5EC35-21B1-8BD6-844B-A334464AFEE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</p:spPr>
        <p:txBody>
          <a:bodyPr wrap="square" anchor="ctr">
            <a:normAutofit/>
          </a:bodyPr>
          <a:lstStyle/>
          <a:p>
            <a:pPr marL="0" lvl="0" indent="0" rtl="0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AU" sz="1500" b="1" dirty="0"/>
              <a:t>Limitations:</a:t>
            </a:r>
          </a:p>
          <a:p>
            <a:pPr marL="342900" lvl="0" rtl="0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AU" sz="1500" b="1" dirty="0"/>
              <a:t>Model optimised for this country, currency and particular fields</a:t>
            </a:r>
          </a:p>
          <a:p>
            <a:pPr marL="342900" lvl="0" rtl="0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AutoNum type="arabicPeriod" startAt="2"/>
            </a:pPr>
            <a:r>
              <a:rPr lang="en-AU" sz="1500" b="1" dirty="0"/>
              <a:t>No guarantees any model would detect fraud as well for transactions originating in different countries.</a:t>
            </a:r>
          </a:p>
          <a:p>
            <a:pPr marL="342900" lvl="0" rtl="0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AutoNum type="arabicPeriod" startAt="2"/>
            </a:pPr>
            <a:r>
              <a:rPr lang="en-AU" sz="1500" b="1" i="0" dirty="0">
                <a:effectLst/>
              </a:rPr>
              <a:t>Data Accuracy and Integrity</a:t>
            </a:r>
          </a:p>
          <a:p>
            <a:pPr marL="342900" lvl="0" rtl="0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AutoNum type="arabicPeriod" startAt="2"/>
            </a:pPr>
            <a:r>
              <a:rPr lang="en-AU" sz="1500" b="1" i="0" dirty="0">
                <a:effectLst/>
              </a:rPr>
              <a:t>Sensitive Information Exposure</a:t>
            </a:r>
            <a:endParaRPr lang="en-AU" sz="1500" b="1" dirty="0"/>
          </a:p>
          <a:p>
            <a:pPr marL="342900" lvl="0" rtl="0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endParaRPr lang="en-AU" sz="1500" dirty="0"/>
          </a:p>
          <a:p>
            <a:pPr marL="342900" lvl="0" rtl="0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endParaRPr lang="en-AU" sz="1500" dirty="0"/>
          </a:p>
          <a:p>
            <a:pPr marL="0" lvl="0" indent="0" rtl="0">
              <a:lnSpc>
                <a:spcPct val="10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AU" sz="1500" dirty="0"/>
              <a:t> </a:t>
            </a:r>
          </a:p>
          <a:p>
            <a:pPr marL="114300" indent="0">
              <a:lnSpc>
                <a:spcPct val="105000"/>
              </a:lnSpc>
              <a:spcAft>
                <a:spcPts val="600"/>
              </a:spcAft>
              <a:buNone/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988894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{BE81434C-2F1A-7C44-A0D1-7E51BFF96F26}tf10001119_mac</Template>
  <TotalTime>2</TotalTime>
  <Words>132</Words>
  <Application>Microsoft Office PowerPoint</Application>
  <PresentationFormat>On-screen Show (16:9)</PresentationFormat>
  <Paragraphs>31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Söhne</vt:lpstr>
      <vt:lpstr>PT Sans Narrow</vt:lpstr>
      <vt:lpstr>Open Sans</vt:lpstr>
      <vt:lpstr>Tropic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Models</vt:lpstr>
      <vt:lpstr>Conclusion/Limitations</vt:lpstr>
      <vt:lpstr>Limitation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Micah RP</dc:creator>
  <cp:lastModifiedBy>Micah RP</cp:lastModifiedBy>
  <cp:revision>1</cp:revision>
  <dcterms:modified xsi:type="dcterms:W3CDTF">2023-08-10T11:03:08Z</dcterms:modified>
</cp:coreProperties>
</file>